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Proxima Nova Extrabold"/>
      <p:bold r:id="rId34"/>
    </p:embeddedFont>
    <p:embeddedFont>
      <p:font typeface="Alfa Slab On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3969EB-FEF7-49D9-8E73-6EEC0F5FBD1C}">
  <a:tblStyle styleId="{E83969EB-FEF7-49D9-8E73-6EEC0F5FBD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35" Type="http://schemas.openxmlformats.org/officeDocument/2006/relationships/font" Target="fonts/AlfaSlabOne-regular.fntdata"/><Relationship Id="rId12" Type="http://schemas.openxmlformats.org/officeDocument/2006/relationships/slide" Target="slides/slide6.xml"/><Relationship Id="rId34" Type="http://schemas.openxmlformats.org/officeDocument/2006/relationships/font" Target="fonts/ProximaNovaExtra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2852aa59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2852aa59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213f62d93_5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213f62d93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COVID-19 팬데믹 시대에 살고 있고, 앞으로도 어쩔수없이 당분간은 살아야하는데 대한민국에 첫 확진자가 발생한 후,  1년이 넘는 시간동안 조금 잠잠해지는 듯 하다가도 집단 감염으로 인해 무려 4차까지 대유행하는 심각함을 보고 마스크의 중요성을 다시 깨달으며 이 아이디어를 만들었다. 마스크를 제대로 착용하지 않은 자들에게 적당한 조치를 취하고 사람이 많이 모이기 전에 입장을 거부하면 조금이라도 집단 감염을 막을 수 있지 않을까.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213f62d93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213f62d93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213f62d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213f62d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213f62d9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213f62d9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213f62d9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213f62d9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213f62d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213f62d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2852aa59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2852aa59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2852aa59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2852aa59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ko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출입 통제 시스템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ko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보안 (방송 등) -&gt; 상세히 적어주세요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ko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지역 별로 마스크 제일 많이 안 쓴 구에 순찰 인력, 재난문자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건물안에 구역별로 마스크 미착용자가 있으면 방송을 첫번째로 진행하고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그뒤로도 지켜지지 않으면 보안요원을 투입하여 마스크 착용을 권고한다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213f62d93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213f62d93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213f62d9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213f62d9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2852aa5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2852aa5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2852aa59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2852aa59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213f62d93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213f62d93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 detection ,image classification, data preprocessing, api application, 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open source(model) analysis, model realization, dataset crawling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213f62d93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213f62d93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213f62d9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213f62d9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852aa5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852aa5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13f62d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13f62d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213f62d93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213f62d93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213f62d93_5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213f62d93_5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213f62d93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213f62d93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213f62d93_5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213f62d93_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7.png"/><Relationship Id="rId13" Type="http://schemas.openxmlformats.org/officeDocument/2006/relationships/image" Target="../media/image28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0.jpg"/><Relationship Id="rId9" Type="http://schemas.openxmlformats.org/officeDocument/2006/relationships/image" Target="../media/image25.png"/><Relationship Id="rId15" Type="http://schemas.openxmlformats.org/officeDocument/2006/relationships/image" Target="../media/image34.png"/><Relationship Id="rId14" Type="http://schemas.openxmlformats.org/officeDocument/2006/relationships/image" Target="../media/image36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gif"/><Relationship Id="rId4" Type="http://schemas.openxmlformats.org/officeDocument/2006/relationships/image" Target="../media/image39.jpg"/><Relationship Id="rId5" Type="http://schemas.openxmlformats.org/officeDocument/2006/relationships/image" Target="../media/image33.png"/><Relationship Id="rId6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5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46.png"/><Relationship Id="rId13" Type="http://schemas.openxmlformats.org/officeDocument/2006/relationships/image" Target="../media/image44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58.png"/><Relationship Id="rId15" Type="http://schemas.openxmlformats.org/officeDocument/2006/relationships/image" Target="../media/image53.png"/><Relationship Id="rId14" Type="http://schemas.openxmlformats.org/officeDocument/2006/relationships/image" Target="../media/image47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19.png"/><Relationship Id="rId8" Type="http://schemas.openxmlformats.org/officeDocument/2006/relationships/image" Target="../media/image4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52.jpg"/><Relationship Id="rId7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50.png"/><Relationship Id="rId7" Type="http://schemas.openxmlformats.org/officeDocument/2006/relationships/image" Target="../media/image65.png"/><Relationship Id="rId8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jpg"/><Relationship Id="rId4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7" Type="http://schemas.openxmlformats.org/officeDocument/2006/relationships/image" Target="../media/image63.png"/><Relationship Id="rId8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22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Mask Detection on CCTV</a:t>
            </a:r>
            <a:endParaRPr b="1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727500"/>
            <a:ext cx="85206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                                                                       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                                                                                                                                                                           </a:t>
            </a:r>
            <a:r>
              <a:rPr lang="ko" sz="3103">
                <a:solidFill>
                  <a:srgbClr val="24292E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마스크당장껴조</a:t>
            </a:r>
            <a:endParaRPr sz="3103">
              <a:solidFill>
                <a:srgbClr val="24292E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672" y="3463750"/>
            <a:ext cx="1679750" cy="16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9641">
            <a:off x="738608" y="704715"/>
            <a:ext cx="943285" cy="94329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262925" y="4027800"/>
            <a:ext cx="27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  이찬주 유세빈 장민서 조은영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818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</a:t>
            </a:r>
            <a:r>
              <a:rPr b="1" lang="ko" sz="3300"/>
              <a:t>  About Project</a:t>
            </a:r>
            <a:endParaRPr b="1" sz="3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Needs</a:t>
            </a:r>
            <a:endParaRPr b="1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00" y="934800"/>
            <a:ext cx="3229050" cy="153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275" y="2702287"/>
            <a:ext cx="2211200" cy="115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9325" y="3629206"/>
            <a:ext cx="1451675" cy="112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99988">
            <a:off x="3544575" y="1489227"/>
            <a:ext cx="921525" cy="74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99988">
            <a:off x="6586100" y="2788952"/>
            <a:ext cx="921525" cy="74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0413" y="3328250"/>
            <a:ext cx="419450" cy="4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30000" y="3674420"/>
            <a:ext cx="419450" cy="4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68650" y="4335550"/>
            <a:ext cx="419450" cy="4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0850" y="3674425"/>
            <a:ext cx="419450" cy="4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37138" y="4335550"/>
            <a:ext cx="419450" cy="4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15175" y="4724047"/>
            <a:ext cx="419450" cy="4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93225" y="4724047"/>
            <a:ext cx="419450" cy="4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11375" y="1586275"/>
            <a:ext cx="1028700" cy="96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38000" y="1609368"/>
            <a:ext cx="10287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3178650"/>
            <a:ext cx="8520600" cy="20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00"/>
              </a:solidFill>
              <a:highlight>
                <a:srgbClr val="000000"/>
              </a:highlight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00"/>
                </a:solidFill>
                <a:highlight>
                  <a:srgbClr val="000000"/>
                </a:highlight>
                <a:latin typeface="Alfa Slab One"/>
                <a:ea typeface="Alfa Slab One"/>
                <a:cs typeface="Alfa Slab One"/>
                <a:sym typeface="Alfa Slab One"/>
              </a:rPr>
              <a:t>Facial Semantic Segmentation</a:t>
            </a:r>
            <a:r>
              <a:rPr lang="ko" sz="2500">
                <a:solidFill>
                  <a:srgbClr val="FFFF00"/>
                </a:solidFill>
                <a:highlight>
                  <a:srgbClr val="000000"/>
                </a:highlight>
                <a:latin typeface="Alfa Slab One"/>
                <a:ea typeface="Alfa Slab One"/>
                <a:cs typeface="Alfa Slab One"/>
                <a:sym typeface="Alfa Slab One"/>
              </a:rPr>
              <a:t>을</a:t>
            </a:r>
            <a:r>
              <a:rPr lang="ko" sz="3000">
                <a:solidFill>
                  <a:srgbClr val="FFFF00"/>
                </a:solidFill>
                <a:highlight>
                  <a:srgbClr val="000000"/>
                </a:highlight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r>
              <a:rPr lang="ko" sz="2200">
                <a:solidFill>
                  <a:srgbClr val="FFFF00"/>
                </a:solidFill>
                <a:highlight>
                  <a:srgbClr val="000000"/>
                </a:highlight>
                <a:latin typeface="Alfa Slab One"/>
                <a:ea typeface="Alfa Slab One"/>
                <a:cs typeface="Alfa Slab One"/>
                <a:sym typeface="Alfa Slab One"/>
              </a:rPr>
              <a:t>기반으로</a:t>
            </a:r>
            <a:r>
              <a:rPr lang="ko" sz="2500">
                <a:solidFill>
                  <a:srgbClr val="FFFF00"/>
                </a:solidFill>
                <a:highlight>
                  <a:srgbClr val="000000"/>
                </a:highlight>
                <a:latin typeface="Alfa Slab One"/>
                <a:ea typeface="Alfa Slab One"/>
                <a:cs typeface="Alfa Slab One"/>
                <a:sym typeface="Alfa Slab One"/>
              </a:rPr>
              <a:t>,</a:t>
            </a:r>
            <a:endParaRPr sz="2500">
              <a:solidFill>
                <a:srgbClr val="FFFF00"/>
              </a:solidFill>
              <a:highlight>
                <a:srgbClr val="000000"/>
              </a:highlight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00"/>
                </a:solidFill>
                <a:highlight>
                  <a:srgbClr val="000000"/>
                </a:highlight>
                <a:latin typeface="Alfa Slab One"/>
                <a:ea typeface="Alfa Slab One"/>
                <a:cs typeface="Alfa Slab One"/>
                <a:sym typeface="Alfa Slab One"/>
              </a:rPr>
              <a:t> CCTV</a:t>
            </a:r>
            <a:r>
              <a:rPr lang="ko" sz="2200">
                <a:solidFill>
                  <a:srgbClr val="FFFF00"/>
                </a:solidFill>
                <a:highlight>
                  <a:srgbClr val="000000"/>
                </a:highlight>
                <a:latin typeface="Alfa Slab One"/>
                <a:ea typeface="Alfa Slab One"/>
                <a:cs typeface="Alfa Slab One"/>
                <a:sym typeface="Alfa Slab One"/>
              </a:rPr>
              <a:t>를 활용한</a:t>
            </a:r>
            <a:r>
              <a:rPr lang="ko" sz="3000">
                <a:solidFill>
                  <a:srgbClr val="FFFF00"/>
                </a:solidFill>
                <a:highlight>
                  <a:srgbClr val="000000"/>
                </a:highlight>
                <a:latin typeface="Alfa Slab One"/>
                <a:ea typeface="Alfa Slab One"/>
                <a:cs typeface="Alfa Slab One"/>
                <a:sym typeface="Alfa Slab One"/>
              </a:rPr>
              <a:t> Mask Detection</a:t>
            </a:r>
            <a:endParaRPr sz="3000">
              <a:solidFill>
                <a:srgbClr val="FFFF00"/>
              </a:solidFill>
              <a:highlight>
                <a:srgbClr val="000000"/>
              </a:highlight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-18669" l="0" r="0" t="18670"/>
          <a:stretch/>
        </p:blipFill>
        <p:spPr>
          <a:xfrm>
            <a:off x="7462100" y="4186475"/>
            <a:ext cx="727600" cy="6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36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100"/>
              <a:t>Project Topic</a:t>
            </a:r>
            <a:endParaRPr sz="3100"/>
          </a:p>
        </p:txBody>
      </p:sp>
      <p:grpSp>
        <p:nvGrpSpPr>
          <p:cNvPr id="174" name="Google Shape;174;p24"/>
          <p:cNvGrpSpPr/>
          <p:nvPr/>
        </p:nvGrpSpPr>
        <p:grpSpPr>
          <a:xfrm>
            <a:off x="1951018" y="1451291"/>
            <a:ext cx="1775031" cy="1727358"/>
            <a:chOff x="665700" y="991461"/>
            <a:chExt cx="1944600" cy="1874100"/>
          </a:xfrm>
        </p:grpSpPr>
        <p:sp>
          <p:nvSpPr>
            <p:cNvPr id="175" name="Google Shape;175;p24"/>
            <p:cNvSpPr/>
            <p:nvPr/>
          </p:nvSpPr>
          <p:spPr>
            <a:xfrm>
              <a:off x="665700" y="991461"/>
              <a:ext cx="1944600" cy="1874100"/>
            </a:xfrm>
            <a:prstGeom prst="ellipse">
              <a:avLst/>
            </a:prstGeom>
            <a:solidFill>
              <a:srgbClr val="F27322"/>
            </a:solidFill>
            <a:ln cap="flat" cmpd="sng" w="76200">
              <a:solidFill>
                <a:srgbClr val="F273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</a:endParaRPr>
            </a:p>
          </p:txBody>
        </p:sp>
        <p:pic>
          <p:nvPicPr>
            <p:cNvPr id="176" name="Google Shape;17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2">
              <a:off x="1665300" y="1562057"/>
              <a:ext cx="841725" cy="841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6100" y="1564051"/>
              <a:ext cx="728950" cy="72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1151" y="1727938"/>
              <a:ext cx="510000" cy="51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24"/>
          <p:cNvGrpSpPr/>
          <p:nvPr/>
        </p:nvGrpSpPr>
        <p:grpSpPr>
          <a:xfrm>
            <a:off x="5422231" y="1451298"/>
            <a:ext cx="1775031" cy="1727358"/>
            <a:chOff x="2092450" y="2917900"/>
            <a:chExt cx="1944600" cy="1874100"/>
          </a:xfrm>
        </p:grpSpPr>
        <p:sp>
          <p:nvSpPr>
            <p:cNvPr id="180" name="Google Shape;180;p24"/>
            <p:cNvSpPr/>
            <p:nvPr/>
          </p:nvSpPr>
          <p:spPr>
            <a:xfrm>
              <a:off x="2092450" y="2917900"/>
              <a:ext cx="1944600" cy="1874100"/>
            </a:xfrm>
            <a:prstGeom prst="ellipse">
              <a:avLst/>
            </a:prstGeom>
            <a:solidFill>
              <a:srgbClr val="F27322"/>
            </a:solidFill>
            <a:ln cap="flat" cmpd="sng" w="76200">
              <a:solidFill>
                <a:srgbClr val="F273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</a:endParaRPr>
            </a:p>
          </p:txBody>
        </p:sp>
        <p:pic>
          <p:nvPicPr>
            <p:cNvPr id="181" name="Google Shape;18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2">
              <a:off x="2092450" y="3491428"/>
              <a:ext cx="678324" cy="678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78400" y="3544238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51350" y="3387750"/>
              <a:ext cx="885700" cy="885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540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</a:t>
            </a:r>
            <a:r>
              <a:rPr lang="ko"/>
              <a:t>  Technology Survey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-2259" l="0" r="0" t="2260"/>
          <a:stretch/>
        </p:blipFill>
        <p:spPr>
          <a:xfrm>
            <a:off x="841648" y="1489557"/>
            <a:ext cx="7460701" cy="31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Technology Survey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500" y="445025"/>
            <a:ext cx="2907626" cy="2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727" y="3008225"/>
            <a:ext cx="16362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100" y="1654775"/>
            <a:ext cx="3554325" cy="29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7847">
            <a:off x="2257024" y="2504434"/>
            <a:ext cx="1043803" cy="958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-8593" l="-664" r="1458" t="9818"/>
          <a:stretch/>
        </p:blipFill>
        <p:spPr>
          <a:xfrm>
            <a:off x="0" y="291325"/>
            <a:ext cx="9011174" cy="48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425" y="1566150"/>
            <a:ext cx="1101450" cy="10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04469">
            <a:off x="7694308" y="1857584"/>
            <a:ext cx="324368" cy="32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6175" y="673850"/>
            <a:ext cx="751925" cy="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Mask detection simple code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277225"/>
            <a:ext cx="4249474" cy="34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536" y="1277225"/>
            <a:ext cx="4267200" cy="18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388" y="3219950"/>
            <a:ext cx="4249474" cy="149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5182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Commercialization Strategy</a:t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16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Commercialization Strategy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/>
              <a:t>- Detailed technology description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25" y="2150889"/>
            <a:ext cx="1980725" cy="139051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274925" y="1618513"/>
            <a:ext cx="23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Mask detection on CCTV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6300" y="3388250"/>
            <a:ext cx="1769377" cy="1130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 rotWithShape="1">
          <a:blip r:embed="rId5">
            <a:alphaModFix/>
          </a:blip>
          <a:srcRect b="-34958" l="-22351" r="-21202" t="-4375"/>
          <a:stretch/>
        </p:blipFill>
        <p:spPr>
          <a:xfrm>
            <a:off x="7181663" y="4079200"/>
            <a:ext cx="1413775" cy="12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24850" y="2117922"/>
            <a:ext cx="921524" cy="92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2">
            <a:off x="2337025" y="2018727"/>
            <a:ext cx="921525" cy="74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5325" y="3244375"/>
            <a:ext cx="1769314" cy="6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6301" y="1511839"/>
            <a:ext cx="1769367" cy="11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2337025" y="3120725"/>
            <a:ext cx="921525" cy="8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5599825" y="3981925"/>
            <a:ext cx="877175" cy="87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30"/>
          <p:cNvGrpSpPr/>
          <p:nvPr/>
        </p:nvGrpSpPr>
        <p:grpSpPr>
          <a:xfrm>
            <a:off x="7055493" y="1093204"/>
            <a:ext cx="1456976" cy="806554"/>
            <a:chOff x="5868227" y="1358250"/>
            <a:chExt cx="1666449" cy="1138075"/>
          </a:xfrm>
        </p:grpSpPr>
        <p:pic>
          <p:nvPicPr>
            <p:cNvPr id="238" name="Google Shape;238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868227" y="1358250"/>
              <a:ext cx="1666449" cy="113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-408622">
              <a:off x="5951426" y="1459013"/>
              <a:ext cx="752158" cy="39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387971" y="1358250"/>
              <a:ext cx="287631" cy="267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271278" y="1358250"/>
              <a:ext cx="263398" cy="2446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" name="Google Shape;24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5537075" y="2065425"/>
            <a:ext cx="899825" cy="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67725" y="2267385"/>
            <a:ext cx="698350" cy="69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">
            <a:off x="5536850" y="1093085"/>
            <a:ext cx="921525" cy="74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7">
            <a:alphaModFix/>
          </a:blip>
          <a:srcRect b="0" l="0" r="-11557" t="-11557"/>
          <a:stretch/>
        </p:blipFill>
        <p:spPr>
          <a:xfrm rot="-11">
            <a:off x="5599822" y="3046987"/>
            <a:ext cx="1002252" cy="80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311700" y="38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Commercialization Strategy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- </a:t>
            </a:r>
            <a:r>
              <a:rPr b="1" lang="ko" sz="2222"/>
              <a:t>Technology Introduction</a:t>
            </a:r>
            <a:endParaRPr b="1" sz="2222"/>
          </a:p>
        </p:txBody>
      </p:sp>
      <p:pic>
        <p:nvPicPr>
          <p:cNvPr id="251" name="Google Shape;251;p31"/>
          <p:cNvPicPr preferRelativeResize="0"/>
          <p:nvPr/>
        </p:nvPicPr>
        <p:blipFill rotWithShape="1">
          <a:blip r:embed="rId3">
            <a:alphaModFix/>
          </a:blip>
          <a:srcRect b="0" l="0" r="19497" t="0"/>
          <a:stretch/>
        </p:blipFill>
        <p:spPr>
          <a:xfrm>
            <a:off x="6228925" y="4179075"/>
            <a:ext cx="2562375" cy="7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 rotWithShape="1">
          <a:blip r:embed="rId4">
            <a:alphaModFix/>
          </a:blip>
          <a:srcRect b="25757" l="6167" r="8646" t="20513"/>
          <a:stretch/>
        </p:blipFill>
        <p:spPr>
          <a:xfrm>
            <a:off x="6523800" y="1920225"/>
            <a:ext cx="1700700" cy="107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9840" y="822021"/>
            <a:ext cx="3068575" cy="184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5400" y="3369166"/>
            <a:ext cx="1824748" cy="76001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/>
        </p:nvSpPr>
        <p:spPr>
          <a:xfrm>
            <a:off x="3154675" y="3319275"/>
            <a:ext cx="17007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2793475" y="1853986"/>
            <a:ext cx="2061900" cy="572700"/>
          </a:xfrm>
          <a:prstGeom prst="roundRect">
            <a:avLst>
              <a:gd fmla="val 16667" name="adj"/>
            </a:avLst>
          </a:prstGeom>
          <a:solidFill>
            <a:srgbClr val="F2732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사기업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2793475" y="4034725"/>
            <a:ext cx="2061900" cy="572700"/>
          </a:xfrm>
          <a:prstGeom prst="roundRect">
            <a:avLst>
              <a:gd fmla="val 16667" name="adj"/>
            </a:avLst>
          </a:prstGeom>
          <a:solidFill>
            <a:srgbClr val="F2732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공기</a:t>
            </a:r>
            <a:r>
              <a:rPr b="1" lang="ko" sz="2000">
                <a:solidFill>
                  <a:schemeClr val="lt1"/>
                </a:solidFill>
              </a:rPr>
              <a:t>업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5075763" y="1687537"/>
            <a:ext cx="764075" cy="7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5075775" y="3939037"/>
            <a:ext cx="764075" cy="7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/>
          <p:nvPr/>
        </p:nvSpPr>
        <p:spPr>
          <a:xfrm>
            <a:off x="197400" y="2713575"/>
            <a:ext cx="2238900" cy="764100"/>
          </a:xfrm>
          <a:prstGeom prst="roundRect">
            <a:avLst>
              <a:gd fmla="val 16667" name="adj"/>
            </a:avLst>
          </a:prstGeom>
          <a:solidFill>
            <a:srgbClr val="F2732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타겟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949878">
            <a:off x="1894188" y="1943163"/>
            <a:ext cx="764075" cy="7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365440">
            <a:off x="1874325" y="3527563"/>
            <a:ext cx="764075" cy="7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525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/>
              <a:t>        </a:t>
            </a:r>
            <a:r>
              <a:rPr b="1" lang="ko" sz="2700"/>
              <a:t>Team members And Parts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505700"/>
            <a:ext cx="85206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 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</a:rPr>
              <a:t>        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</a:rPr>
              <a:t>          </a:t>
            </a:r>
            <a:r>
              <a:rPr lang="ko" sz="1500">
                <a:solidFill>
                  <a:srgbClr val="000000"/>
                </a:solidFill>
              </a:rPr>
              <a:t>201710801 이찬주           201810786 유세빈        201810801 장민서             201810810 조은영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</a:rPr>
              <a:t> 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</a:rPr>
              <a:t>   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400" y="575775"/>
            <a:ext cx="58724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211" y="1549913"/>
            <a:ext cx="1215075" cy="120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962" y="1549925"/>
            <a:ext cx="1215075" cy="120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886" y="1525600"/>
            <a:ext cx="1215075" cy="120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800" y="1549925"/>
            <a:ext cx="1215075" cy="120888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27025" y="3459075"/>
            <a:ext cx="2088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Team leader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Technology survey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Mask detection simple code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695750" y="3459075"/>
            <a:ext cx="1989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Team member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Topic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Commercialization Strategies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616625" y="3459075"/>
            <a:ext cx="2088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Team member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Video Subtitle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Light &amp; Heavy Survey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786700" y="3459075"/>
            <a:ext cx="204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Team member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Needs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Commercialization Strategies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92275" y="1111875"/>
            <a:ext cx="47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30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Commercialization Strategy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- </a:t>
            </a:r>
            <a:r>
              <a:rPr b="1" lang="ko" sz="2222"/>
              <a:t>Startup Competition</a:t>
            </a:r>
            <a:endParaRPr sz="2222"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609" y="3304897"/>
            <a:ext cx="1436025" cy="11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 rotWithShape="1">
          <a:blip r:embed="rId4">
            <a:alphaModFix/>
          </a:blip>
          <a:srcRect b="16947" l="0" r="0" t="16980"/>
          <a:stretch/>
        </p:blipFill>
        <p:spPr>
          <a:xfrm>
            <a:off x="2272038" y="2707765"/>
            <a:ext cx="2281375" cy="4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 rotWithShape="1">
          <a:blip r:embed="rId5">
            <a:alphaModFix/>
          </a:blip>
          <a:srcRect b="0" l="0" r="0" t="9608"/>
          <a:stretch/>
        </p:blipFill>
        <p:spPr>
          <a:xfrm>
            <a:off x="2817950" y="1552587"/>
            <a:ext cx="1436025" cy="101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622592">
            <a:off x="6992675" y="2559025"/>
            <a:ext cx="764075" cy="7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9825" y="1773225"/>
            <a:ext cx="1070175" cy="116236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/>
        </p:nvSpPr>
        <p:spPr>
          <a:xfrm>
            <a:off x="5317323" y="2854475"/>
            <a:ext cx="1608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공공데이터 창업경진대회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6">
            <a:alphaModFix/>
          </a:blip>
          <a:srcRect b="6620" l="-4290" r="4289" t="-6620"/>
          <a:stretch/>
        </p:blipFill>
        <p:spPr>
          <a:xfrm rot="-3421789">
            <a:off x="4446750" y="2559025"/>
            <a:ext cx="764075" cy="7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4" y="3264579"/>
            <a:ext cx="1056850" cy="110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622592">
            <a:off x="1354925" y="2724787"/>
            <a:ext cx="764075" cy="7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31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Commercialization Strategy</a:t>
            </a:r>
            <a:endParaRPr b="1"/>
          </a:p>
          <a:p>
            <a:pPr indent="-355599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 sz="2222"/>
              <a:t>Investment</a:t>
            </a:r>
            <a:endParaRPr b="1" sz="2222"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450" y="1468225"/>
            <a:ext cx="1719525" cy="13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050" y="3011950"/>
            <a:ext cx="26003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530525" y="2463437"/>
            <a:ext cx="764075" cy="7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375" y="1528375"/>
            <a:ext cx="1343850" cy="13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0325" y="2084325"/>
            <a:ext cx="14351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191825" y="2463437"/>
            <a:ext cx="764075" cy="7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6100" y="3135300"/>
            <a:ext cx="1236200" cy="12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311700" y="0"/>
            <a:ext cx="85206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Schedules and Plans</a:t>
            </a:r>
            <a:endParaRPr b="1"/>
          </a:p>
        </p:txBody>
      </p:sp>
      <p:graphicFrame>
        <p:nvGraphicFramePr>
          <p:cNvPr id="294" name="Google Shape;294;p34"/>
          <p:cNvGraphicFramePr/>
          <p:nvPr/>
        </p:nvGraphicFramePr>
        <p:xfrm>
          <a:off x="952500" y="776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{E83969EB-FEF7-49D9-8E73-6EEC0F5FBD1C}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/>
                        <a:t>주차(날짜)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/>
                        <a:t>팀 프로젝트 계획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9주차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출품 전 기술 구현 시작</a:t>
                      </a:r>
                      <a:endParaRPr b="1"/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Proxima Nova"/>
                        <a:buChar char="-"/>
                      </a:pPr>
                      <a:r>
                        <a:rPr lang="ko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API (pyimagesearch,webcam) </a:t>
                      </a:r>
                      <a:r>
                        <a:rPr lang="ko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사용해보기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Proxima Nova"/>
                        <a:buChar char="-"/>
                      </a:pPr>
                      <a:r>
                        <a:rPr lang="ko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source analysis, Build dataset 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Proxima Nova"/>
                        <a:buChar char="-"/>
                      </a:pPr>
                      <a:r>
                        <a:rPr lang="ko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preprocessing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Proxima Nova"/>
                        <a:buChar char="-"/>
                      </a:pPr>
                      <a:r>
                        <a:rPr lang="ko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Image classification model realize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10주차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출품 전 최종 기술 구현</a:t>
                      </a:r>
                      <a:endParaRPr b="1"/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Proxima Nova"/>
                        <a:buChar char="-"/>
                      </a:pPr>
                      <a:r>
                        <a:rPr lang="ko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Object detection model realize</a:t>
                      </a: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Proxima Nova"/>
                        <a:buChar char="-"/>
                      </a:pPr>
                      <a:r>
                        <a:rPr lang="ko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Model visualize &amp; Validation </a:t>
                      </a:r>
                      <a:endParaRPr b="1" sz="1300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11주차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AI·SW공모전 출품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12주차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제안 대비 보완점 정리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13주차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프로젝트 최종 발표 전 마무리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14주차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프로젝트 최종 발표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2732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1303350" y="1791750"/>
            <a:ext cx="6281100" cy="15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/>
              <a:t>Thank you!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/>
        </p:nvSpPr>
        <p:spPr>
          <a:xfrm>
            <a:off x="1603600" y="3347500"/>
            <a:ext cx="35070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Commercialization Strategy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Strategy - Detailed Description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Strategy - Technology Introduction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Strategy - Startup Competition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Strategy - Investment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1205475" y="445000"/>
            <a:ext cx="441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                       </a:t>
            </a:r>
            <a:r>
              <a:rPr b="1" lang="ko"/>
              <a:t>Contents</a:t>
            </a:r>
            <a:r>
              <a:rPr lang="ko" sz="10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         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623400" y="1779600"/>
            <a:ext cx="8520600" cy="3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175" y="1618350"/>
            <a:ext cx="492125" cy="4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470" y="1615513"/>
            <a:ext cx="492125" cy="49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475" y="3467775"/>
            <a:ext cx="492125" cy="4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171" y="3461975"/>
            <a:ext cx="492125" cy="5037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1648475" y="1550125"/>
            <a:ext cx="246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Survey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Light Survey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Heavy Survey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5658550" y="1550125"/>
            <a:ext cx="3005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About Project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Needs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Project Topic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Technology Survey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Mask Detection Simple Code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658550" y="3461963"/>
            <a:ext cx="310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Schedules And Plans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2219075"/>
            <a:ext cx="8520600" cy="24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S</a:t>
            </a:r>
            <a:r>
              <a:rPr b="1" lang="ko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urvey</a:t>
            </a:r>
            <a:endParaRPr b="1"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Light Survey</a:t>
            </a:r>
            <a:endParaRPr b="1"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11347" r="11355" t="0"/>
          <a:stretch/>
        </p:blipFill>
        <p:spPr>
          <a:xfrm>
            <a:off x="908825" y="1464578"/>
            <a:ext cx="1123050" cy="1055697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200" y="1464575"/>
            <a:ext cx="1055700" cy="10557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5">
            <a:alphaModFix/>
          </a:blip>
          <a:srcRect b="-12543" l="-12543" r="-11157" t="-11157"/>
          <a:stretch/>
        </p:blipFill>
        <p:spPr>
          <a:xfrm>
            <a:off x="4952525" y="3493253"/>
            <a:ext cx="1123049" cy="1055697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6">
            <a:alphaModFix/>
          </a:blip>
          <a:srcRect b="0" l="1541" r="4455" t="0"/>
          <a:stretch/>
        </p:blipFill>
        <p:spPr>
          <a:xfrm>
            <a:off x="908825" y="3450013"/>
            <a:ext cx="1123050" cy="1142175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17"/>
          <p:cNvSpPr txBox="1"/>
          <p:nvPr/>
        </p:nvSpPr>
        <p:spPr>
          <a:xfrm>
            <a:off x="2449738" y="1469075"/>
            <a:ext cx="211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바이오 AI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약물 특성 예측, 설계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신약개발 기간    , 실패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3576875" y="2216575"/>
            <a:ext cx="177300" cy="17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 flipH="1">
            <a:off x="4151050" y="2216575"/>
            <a:ext cx="177300" cy="17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6447525" y="1461425"/>
            <a:ext cx="2118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언어 AI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의료, 금융, 유통, 건설 등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기업이 요구하는 기술과 플랫폼 제공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432888" y="3462050"/>
            <a:ext cx="2118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시각 AI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Proxima Nova"/>
                <a:ea typeface="Proxima Nova"/>
                <a:cs typeface="Proxima Nova"/>
                <a:sym typeface="Proxima Nova"/>
              </a:rPr>
              <a:t>자율 주행에 필요한 하드웨어, 소프트웨어, 데이터 서비스 제공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6447525" y="3440450"/>
            <a:ext cx="21186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24292E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게임 AI  </a:t>
            </a:r>
            <a:r>
              <a:rPr lang="ko" sz="1500">
                <a:solidFill>
                  <a:srgbClr val="24292E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300">
                <a:solidFill>
                  <a:srgbClr val="24292E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매치메이킹, 불법 프로그램 탐지(LBD), 분석기반 서비스 제공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925" y="1869825"/>
            <a:ext cx="5470150" cy="20753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기업 조사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기업 조사</a:t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879075" y="1531413"/>
            <a:ext cx="2656800" cy="1179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Alfa Slab One"/>
                <a:ea typeface="Alfa Slab One"/>
                <a:cs typeface="Alfa Slab One"/>
                <a:sym typeface="Alfa Slab One"/>
              </a:rPr>
              <a:t>광학</a:t>
            </a:r>
            <a:r>
              <a:rPr b="1" lang="ko" sz="2400">
                <a:latin typeface="Alfa Slab One"/>
                <a:ea typeface="Alfa Slab One"/>
                <a:cs typeface="Alfa Slab One"/>
                <a:sym typeface="Alfa Slab One"/>
              </a:rPr>
              <a:t> 기술</a:t>
            </a:r>
            <a:endParaRPr b="1" sz="24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754650" y="3149875"/>
            <a:ext cx="4578600" cy="18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lfa Slab One"/>
                <a:ea typeface="Alfa Slab One"/>
                <a:cs typeface="Alfa Slab One"/>
                <a:sym typeface="Alfa Slab One"/>
              </a:rPr>
              <a:t>-야간에도 선명한 IR Corrected Lens 와 </a:t>
            </a:r>
            <a:endParaRPr b="1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lfa Slab One"/>
                <a:ea typeface="Alfa Slab One"/>
                <a:cs typeface="Alfa Slab One"/>
                <a:sym typeface="Alfa Slab One"/>
              </a:rPr>
              <a:t>야간 환경에 최적화된 Zoom IR illuminator</a:t>
            </a:r>
            <a:endParaRPr b="1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lfa Slab One"/>
                <a:ea typeface="Alfa Slab One"/>
                <a:cs typeface="Alfa Slab One"/>
                <a:sym typeface="Alfa Slab One"/>
              </a:rPr>
              <a:t>-감시 정확도 향상을 위한 고배율/고화소 렌즈 설계 기술</a:t>
            </a:r>
            <a:endParaRPr b="1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325" y="3224409"/>
            <a:ext cx="2656800" cy="1738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325" y="1251637"/>
            <a:ext cx="2656800" cy="17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기업 조사</a:t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871675" y="1486650"/>
            <a:ext cx="2656800" cy="117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Alfa Slab One"/>
                <a:ea typeface="Alfa Slab One"/>
                <a:cs typeface="Alfa Slab One"/>
                <a:sym typeface="Alfa Slab One"/>
              </a:rPr>
              <a:t>영상 분석 기술</a:t>
            </a:r>
            <a:endParaRPr b="1" sz="24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748175" y="3028500"/>
            <a:ext cx="4309800" cy="21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4292E"/>
                </a:solidFill>
                <a:latin typeface="Alfa Slab One"/>
                <a:ea typeface="Alfa Slab One"/>
                <a:cs typeface="Alfa Slab One"/>
                <a:sym typeface="Alfa Slab One"/>
              </a:rPr>
              <a:t>-지능형 영상/음성 분석 기술</a:t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4292E"/>
                </a:solidFill>
                <a:latin typeface="Alfa Slab One"/>
                <a:ea typeface="Alfa Slab One"/>
                <a:cs typeface="Alfa Slab One"/>
                <a:sym typeface="Alfa Slab One"/>
              </a:rPr>
              <a:t>(가상선 출입감지, 발생/소멸, 얼굴/오디오 인식)</a:t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4292E"/>
                </a:solidFill>
                <a:latin typeface="Alfa Slab One"/>
                <a:ea typeface="Alfa Slab One"/>
                <a:cs typeface="Alfa Slab One"/>
                <a:sym typeface="Alfa Slab One"/>
              </a:rPr>
              <a:t>-자동 추적 기능(Auto Tracking)</a:t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4292E"/>
                </a:solidFill>
                <a:latin typeface="Alfa Slab One"/>
                <a:ea typeface="Alfa Slab One"/>
                <a:cs typeface="Alfa Slab One"/>
                <a:sym typeface="Alfa Slab One"/>
              </a:rPr>
              <a:t>-Object Counting</a:t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4292E"/>
                </a:solidFill>
                <a:latin typeface="Alfa Slab One"/>
                <a:ea typeface="Alfa Slab One"/>
                <a:cs typeface="Alfa Slab One"/>
                <a:sym typeface="Alfa Slab One"/>
              </a:rPr>
              <a:t>-Object Detection 및 Classification</a:t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475" y="1368750"/>
            <a:ext cx="3137000" cy="163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950" y="3193400"/>
            <a:ext cx="3528299" cy="17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기업 조사</a:t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854050" y="1505350"/>
            <a:ext cx="2656800" cy="117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latin typeface="Alfa Slab One"/>
                <a:ea typeface="Alfa Slab One"/>
                <a:cs typeface="Alfa Slab One"/>
                <a:sym typeface="Alfa Slab One"/>
              </a:rPr>
              <a:t>영상 처리 기술</a:t>
            </a:r>
            <a:endParaRPr b="1" sz="24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723175" y="3125850"/>
            <a:ext cx="4578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4292E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r>
              <a:rPr b="1" lang="ko">
                <a:solidFill>
                  <a:srgbClr val="24292E"/>
                </a:solidFill>
                <a:latin typeface="Alfa Slab One"/>
                <a:ea typeface="Alfa Slab One"/>
                <a:cs typeface="Alfa Slab One"/>
                <a:sym typeface="Alfa Slab One"/>
              </a:rPr>
              <a:t>-영상 기술의 핵심, Wisenet(와이즈넷) 영상 칩셋    설계 기술</a:t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4292E"/>
                </a:solidFill>
                <a:latin typeface="Alfa Slab One"/>
                <a:ea typeface="Alfa Slab One"/>
                <a:cs typeface="Alfa Slab One"/>
                <a:sym typeface="Alfa Slab One"/>
              </a:rPr>
              <a:t> -고효율 데이터 전송 용량 저감 기술 WiseStream(와이즈 스트림)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300" y="1351925"/>
            <a:ext cx="3864175" cy="30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